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roxima Nova"/>
      <p:regular r:id="rId18"/>
      <p:bold r:id="rId19"/>
      <p:italic r:id="rId20"/>
      <p:boldItalic r:id="rId21"/>
    </p:embeddedFont>
    <p:embeddedFont>
      <p:font typeface="Nunito"/>
      <p:regular r:id="rId22"/>
      <p:bold r:id="rId23"/>
      <p:italic r:id="rId24"/>
      <p:boldItalic r:id="rId25"/>
    </p:embeddedFont>
    <p:embeddedFont>
      <p:font typeface="Old Standard TT"/>
      <p:regular r:id="rId26"/>
      <p:bold r:id="rId27"/>
      <p: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italic.fntdata"/><Relationship Id="rId22" Type="http://schemas.openxmlformats.org/officeDocument/2006/relationships/font" Target="fonts/Nunito-regular.fntdata"/><Relationship Id="rId21" Type="http://schemas.openxmlformats.org/officeDocument/2006/relationships/font" Target="fonts/ProximaNova-boldItalic.fntdata"/><Relationship Id="rId24" Type="http://schemas.openxmlformats.org/officeDocument/2006/relationships/font" Target="fonts/Nunito-italic.fntdata"/><Relationship Id="rId23" Type="http://schemas.openxmlformats.org/officeDocument/2006/relationships/font" Target="fonts/Nuni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ldStandardTT-regular.fntdata"/><Relationship Id="rId25" Type="http://schemas.openxmlformats.org/officeDocument/2006/relationships/font" Target="fonts/Nunito-boldItalic.fntdata"/><Relationship Id="rId28" Type="http://schemas.openxmlformats.org/officeDocument/2006/relationships/font" Target="fonts/OldStandardTT-italic.fntdata"/><Relationship Id="rId27" Type="http://schemas.openxmlformats.org/officeDocument/2006/relationships/font" Target="fonts/OldStandardTT-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roximaNova-bold.fntdata"/><Relationship Id="rId18" Type="http://schemas.openxmlformats.org/officeDocument/2006/relationships/font" Target="fonts/ProximaNova-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29c24070d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e29c24070d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e29c24070d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29c24070d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Nunito"/>
              <a:ea typeface="Nunito"/>
              <a:cs typeface="Nunito"/>
              <a:sym typeface="Nuni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7da60b820573266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da60b820573266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e29c24070d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e29c24070d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29c24070d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29c24070d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e29c24070d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e29c24070d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800">
              <a:solidFill>
                <a:srgbClr val="616161"/>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616161"/>
              </a:solidFill>
              <a:latin typeface="Proxima Nova"/>
              <a:ea typeface="Proxima Nova"/>
              <a:cs typeface="Proxima Nova"/>
              <a:sym typeface="Proxima Nov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e29c24070d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e29c24070d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29c24070d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29c24070d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29c24070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29c24070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9c24070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9c24070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latin typeface="Nunito"/>
              <a:ea typeface="Nunito"/>
              <a:cs typeface="Nunito"/>
              <a:sym typeface="Nuni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e29c24070d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e29c24070d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sz="1800">
              <a:solidFill>
                <a:schemeClr val="dk1"/>
              </a:solidFill>
              <a:latin typeface="Old Standard TT"/>
              <a:ea typeface="Old Standard TT"/>
              <a:cs typeface="Old Standard TT"/>
              <a:sym typeface="Old Standard T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2" name="Google Shape;12;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49" name="Google Shape;49;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17"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71600"/>
            <a:ext cx="8520600" cy="3397200"/>
          </a:xfrm>
          <a:prstGeom prst="rect">
            <a:avLst/>
          </a:prstGeom>
          <a:solidFill>
            <a:schemeClr val="lt1"/>
          </a:solidFill>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0" name="Google Shape;40;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Verdana"/>
              <a:buNone/>
              <a:defRPr sz="3000">
                <a:solidFill>
                  <a:schemeClr val="dk1"/>
                </a:solidFill>
                <a:latin typeface="Verdana"/>
                <a:ea typeface="Verdana"/>
                <a:cs typeface="Verdana"/>
                <a:sym typeface="Verdana"/>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Nunito"/>
              <a:buChar char="●"/>
              <a:defRPr sz="1800">
                <a:solidFill>
                  <a:schemeClr val="dk1"/>
                </a:solidFill>
                <a:latin typeface="Nunito"/>
                <a:ea typeface="Nunito"/>
                <a:cs typeface="Nunito"/>
                <a:sym typeface="Nunito"/>
              </a:defRPr>
            </a:lvl1pPr>
            <a:lvl2pPr indent="-317500" lvl="1" marL="914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pubmed.ncbi.nlm.nih.gov/20303315/" TargetMode="External"/><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1073100" y="2057625"/>
            <a:ext cx="6997800" cy="1179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sz="4500"/>
              <a:t>Computational Modelling of The Human Wrist Joint</a:t>
            </a:r>
            <a:endParaRPr sz="4500"/>
          </a:p>
        </p:txBody>
      </p:sp>
      <p:sp>
        <p:nvSpPr>
          <p:cNvPr id="58" name="Google Shape;58;p13"/>
          <p:cNvSpPr txBox="1"/>
          <p:nvPr>
            <p:ph idx="1" type="subTitle"/>
          </p:nvPr>
        </p:nvSpPr>
        <p:spPr>
          <a:xfrm>
            <a:off x="1073100" y="3322950"/>
            <a:ext cx="6997800" cy="1254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a:t>Manvitha Kalicheti</a:t>
            </a:r>
            <a:endParaRPr b="1"/>
          </a:p>
          <a:p>
            <a:pPr indent="0" lvl="0" marL="0" rtl="0" algn="ctr">
              <a:spcBef>
                <a:spcPts val="0"/>
              </a:spcBef>
              <a:spcAft>
                <a:spcPts val="0"/>
              </a:spcAft>
              <a:buNone/>
            </a:pPr>
            <a:r>
              <a:rPr lang="en"/>
              <a:t>Under the supervision of Prof. Masahiro Todoh,</a:t>
            </a:r>
            <a:endParaRPr/>
          </a:p>
          <a:p>
            <a:pPr indent="0" lvl="0" marL="0" rtl="0" algn="ctr">
              <a:spcBef>
                <a:spcPts val="0"/>
              </a:spcBef>
              <a:spcAft>
                <a:spcPts val="0"/>
              </a:spcAft>
              <a:buNone/>
            </a:pPr>
            <a:r>
              <a:rPr lang="en"/>
              <a:t>Laboratory of Biomechanical Design,</a:t>
            </a:r>
            <a:endParaRPr/>
          </a:p>
          <a:p>
            <a:pPr indent="0" lvl="0" marL="0" rtl="0" algn="ctr">
              <a:spcBef>
                <a:spcPts val="0"/>
              </a:spcBef>
              <a:spcAft>
                <a:spcPts val="0"/>
              </a:spcAft>
              <a:buNone/>
            </a:pPr>
            <a:r>
              <a:rPr lang="en"/>
              <a:t>Hokkaido University.</a:t>
            </a:r>
            <a:endParaRPr/>
          </a:p>
        </p:txBody>
      </p:sp>
      <p:pic>
        <p:nvPicPr>
          <p:cNvPr id="59" name="Google Shape;59;p13"/>
          <p:cNvPicPr preferRelativeResize="0"/>
          <p:nvPr/>
        </p:nvPicPr>
        <p:blipFill rotWithShape="1">
          <a:blip r:embed="rId3">
            <a:alphaModFix/>
          </a:blip>
          <a:srcRect b="0" l="0" r="0" t="0"/>
          <a:stretch/>
        </p:blipFill>
        <p:spPr>
          <a:xfrm>
            <a:off x="3821038" y="102713"/>
            <a:ext cx="1501925" cy="1501925"/>
          </a:xfrm>
          <a:prstGeom prst="rect">
            <a:avLst/>
          </a:prstGeom>
          <a:noFill/>
          <a:ln>
            <a:noFill/>
          </a:ln>
        </p:spPr>
      </p:pic>
      <p:pic>
        <p:nvPicPr>
          <p:cNvPr id="60" name="Google Shape;60;p13"/>
          <p:cNvPicPr preferRelativeResize="0"/>
          <p:nvPr/>
        </p:nvPicPr>
        <p:blipFill>
          <a:blip r:embed="rId4">
            <a:alphaModFix/>
          </a:blip>
          <a:stretch>
            <a:fillRect/>
          </a:stretch>
        </p:blipFill>
        <p:spPr>
          <a:xfrm>
            <a:off x="7513475" y="139300"/>
            <a:ext cx="1501930" cy="1508625"/>
          </a:xfrm>
          <a:prstGeom prst="rect">
            <a:avLst/>
          </a:prstGeom>
          <a:noFill/>
          <a:ln>
            <a:noFill/>
          </a:ln>
        </p:spPr>
      </p:pic>
      <p:pic>
        <p:nvPicPr>
          <p:cNvPr id="61" name="Google Shape;61;p13"/>
          <p:cNvPicPr preferRelativeResize="0"/>
          <p:nvPr/>
        </p:nvPicPr>
        <p:blipFill>
          <a:blip r:embed="rId5">
            <a:alphaModFix/>
          </a:blip>
          <a:stretch>
            <a:fillRect/>
          </a:stretch>
        </p:blipFill>
        <p:spPr>
          <a:xfrm>
            <a:off x="-310762" y="139288"/>
            <a:ext cx="2381250" cy="14287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Further work</a:t>
            </a:r>
            <a:endParaRPr/>
          </a:p>
        </p:txBody>
      </p:sp>
      <p:sp>
        <p:nvSpPr>
          <p:cNvPr id="127" name="Google Shape;127;p22"/>
          <p:cNvSpPr txBox="1"/>
          <p:nvPr>
            <p:ph idx="1" type="body"/>
          </p:nvPr>
        </p:nvSpPr>
        <p:spPr>
          <a:xfrm>
            <a:off x="311700" y="1367443"/>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t>The simulation will be ready to run after:</a:t>
            </a:r>
            <a:endParaRPr sz="1900"/>
          </a:p>
          <a:p>
            <a:pPr indent="-349250" lvl="0" marL="457200" rtl="0" algn="l">
              <a:spcBef>
                <a:spcPts val="1200"/>
              </a:spcBef>
              <a:spcAft>
                <a:spcPts val="0"/>
              </a:spcAft>
              <a:buSzPts val="1900"/>
              <a:buChar char="●"/>
            </a:pPr>
            <a:r>
              <a:rPr lang="en" sz="1900"/>
              <a:t>The material of the </a:t>
            </a:r>
            <a:r>
              <a:rPr lang="en" sz="1900"/>
              <a:t>bones and the ligaments are set up </a:t>
            </a:r>
            <a:endParaRPr sz="1900"/>
          </a:p>
          <a:p>
            <a:pPr indent="-349250" lvl="0" marL="457200" rtl="0" algn="l">
              <a:spcBef>
                <a:spcPts val="0"/>
              </a:spcBef>
              <a:spcAft>
                <a:spcPts val="0"/>
              </a:spcAft>
              <a:buSzPts val="1900"/>
              <a:buChar char="●"/>
            </a:pPr>
            <a:r>
              <a:rPr lang="en" sz="1900"/>
              <a:t>The contacts between articulating surfaces are defined </a:t>
            </a:r>
            <a:endParaRPr sz="1900"/>
          </a:p>
          <a:p>
            <a:pPr indent="0" lvl="0" marL="0" rtl="0" algn="l">
              <a:spcBef>
                <a:spcPts val="1200"/>
              </a:spcBef>
              <a:spcAft>
                <a:spcPts val="0"/>
              </a:spcAft>
              <a:buNone/>
            </a:pPr>
            <a:r>
              <a:rPr lang="en" sz="1900"/>
              <a:t>Once we have a working model, there are several </a:t>
            </a:r>
            <a:r>
              <a:rPr lang="en" sz="1900"/>
              <a:t>wide </a:t>
            </a:r>
            <a:r>
              <a:rPr lang="en" sz="1900"/>
              <a:t>applications possible:</a:t>
            </a:r>
            <a:endParaRPr sz="1900"/>
          </a:p>
          <a:p>
            <a:pPr indent="-349250" lvl="0" marL="457200" rtl="0" algn="l">
              <a:spcBef>
                <a:spcPts val="1200"/>
              </a:spcBef>
              <a:spcAft>
                <a:spcPts val="0"/>
              </a:spcAft>
              <a:buSzPts val="1900"/>
              <a:buChar char="●"/>
            </a:pPr>
            <a:r>
              <a:rPr lang="en" sz="1900"/>
              <a:t>Dynamic model - prosthetic design</a:t>
            </a:r>
            <a:endParaRPr sz="1900"/>
          </a:p>
          <a:p>
            <a:pPr indent="-349250" lvl="0" marL="457200" rtl="0" algn="l">
              <a:spcBef>
                <a:spcPts val="0"/>
              </a:spcBef>
              <a:spcAft>
                <a:spcPts val="0"/>
              </a:spcAft>
              <a:buSzPts val="1900"/>
              <a:buChar char="●"/>
            </a:pPr>
            <a:r>
              <a:rPr lang="en" sz="1900"/>
              <a:t>Static model - study of progression of ailments</a:t>
            </a:r>
            <a:endParaRPr sz="1900"/>
          </a:p>
          <a:p>
            <a:pPr indent="0" lvl="0" marL="0" rtl="0" algn="l">
              <a:spcBef>
                <a:spcPts val="1200"/>
              </a:spcBef>
              <a:spcAft>
                <a:spcPts val="1200"/>
              </a:spcAft>
              <a:buNone/>
            </a:pPr>
            <a:r>
              <a:rPr lang="en" sz="1900"/>
              <a:t>Further work can be done to include muscles and tendons.</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Acknowledgements</a:t>
            </a:r>
            <a:endParaRPr/>
          </a:p>
        </p:txBody>
      </p:sp>
      <p:sp>
        <p:nvSpPr>
          <p:cNvPr id="133" name="Google Shape;133;p23"/>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 would like to thank Prof. Todoh, my supervisor, and Prahasith-san, my tutor, for making my stint at the Lab of Biomechanical Design smooth and for the helpful guidance.</a:t>
            </a:r>
            <a:endParaRPr/>
          </a:p>
          <a:p>
            <a:pPr indent="0" lvl="0" marL="0" rtl="0" algn="l">
              <a:spcBef>
                <a:spcPts val="1200"/>
              </a:spcBef>
              <a:spcAft>
                <a:spcPts val="1200"/>
              </a:spcAft>
              <a:buNone/>
            </a:pPr>
            <a:r>
              <a:rPr lang="en"/>
              <a:t>I am immensely grateful to the STSI program and staff, Hokkaido University, Dr. Ashok Kumar Pandey and IIT Hyderabad for giving me the opportunity to do something fruitful and exciting with my summer </a:t>
            </a:r>
            <a:r>
              <a:rPr lang="en"/>
              <a:t>despite the pandemic.</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512700" y="1496825"/>
            <a:ext cx="8118600" cy="1522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900"/>
              <a:t>Arigato Gozaimashita!</a:t>
            </a:r>
            <a:endParaRPr sz="4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Aim and Motivation</a:t>
            </a:r>
            <a:endParaRPr/>
          </a:p>
        </p:txBody>
      </p:sp>
      <p:sp>
        <p:nvSpPr>
          <p:cNvPr id="67" name="Google Shape;67;p14"/>
          <p:cNvSpPr txBox="1"/>
          <p:nvPr>
            <p:ph idx="1" type="body"/>
          </p:nvPr>
        </p:nvSpPr>
        <p:spPr>
          <a:xfrm>
            <a:off x="311700" y="3047900"/>
            <a:ext cx="8520600" cy="1521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FEM models of the hip, </a:t>
            </a:r>
            <a:r>
              <a:rPr lang="en"/>
              <a:t>knee</a:t>
            </a:r>
            <a:r>
              <a:rPr lang="en"/>
              <a:t> and shoulder joints are common. The wrist and ankle are too complex and not many </a:t>
            </a:r>
            <a:r>
              <a:rPr lang="en"/>
              <a:t>satisfactory</a:t>
            </a:r>
            <a:r>
              <a:rPr lang="en"/>
              <a:t> models exist.</a:t>
            </a:r>
            <a:endParaRPr/>
          </a:p>
          <a:p>
            <a:pPr indent="0" lvl="0" marL="0" rtl="0" algn="l">
              <a:spcBef>
                <a:spcPts val="1200"/>
              </a:spcBef>
              <a:spcAft>
                <a:spcPts val="1200"/>
              </a:spcAft>
              <a:buNone/>
            </a:pPr>
            <a:r>
              <a:rPr lang="en"/>
              <a:t>Using a paper titled “Finite element model creation and stability considerations of complex biological articulation: The human wrist joint” as a reference, we attempted to model the human wrist joint in a more realistic way. </a:t>
            </a:r>
            <a:endParaRPr sz="2058"/>
          </a:p>
        </p:txBody>
      </p:sp>
      <p:sp>
        <p:nvSpPr>
          <p:cNvPr id="68" name="Google Shape;68;p14"/>
          <p:cNvSpPr txBox="1"/>
          <p:nvPr/>
        </p:nvSpPr>
        <p:spPr>
          <a:xfrm>
            <a:off x="25650" y="4482825"/>
            <a:ext cx="909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hlink"/>
                </a:solidFill>
                <a:latin typeface="Old Standard TT"/>
                <a:ea typeface="Old Standard TT"/>
                <a:cs typeface="Old Standard TT"/>
                <a:sym typeface="Old Standard TT"/>
                <a:hlinkClick r:id="rId3"/>
              </a:rPr>
              <a:t>Gíslason MK, Stansfield B, Nash DH. Finite element model creation and stability considerations of complex biological articulation: The human wrist joint. Med Eng Phys. 2010 Jun;32(5):523-31. doi: 10.1016/j.medengphy.2010.02.015. PMID: 20303315.</a:t>
            </a:r>
            <a:endParaRPr sz="1200">
              <a:latin typeface="Old Standard TT"/>
              <a:ea typeface="Old Standard TT"/>
              <a:cs typeface="Old Standard TT"/>
              <a:sym typeface="Old Standard TT"/>
            </a:endParaRPr>
          </a:p>
        </p:txBody>
      </p:sp>
      <p:pic>
        <p:nvPicPr>
          <p:cNvPr id="69" name="Google Shape;69;p14"/>
          <p:cNvPicPr preferRelativeResize="0"/>
          <p:nvPr/>
        </p:nvPicPr>
        <p:blipFill>
          <a:blip r:embed="rId4">
            <a:alphaModFix/>
          </a:blip>
          <a:stretch>
            <a:fillRect/>
          </a:stretch>
        </p:blipFill>
        <p:spPr>
          <a:xfrm>
            <a:off x="3048000" y="1120988"/>
            <a:ext cx="3048000" cy="1714500"/>
          </a:xfrm>
          <a:prstGeom prst="rect">
            <a:avLst/>
          </a:prstGeom>
          <a:noFill/>
          <a:ln>
            <a:noFill/>
          </a:ln>
        </p:spPr>
      </p:pic>
      <p:pic>
        <p:nvPicPr>
          <p:cNvPr id="70" name="Google Shape;70;p14"/>
          <p:cNvPicPr preferRelativeResize="0"/>
          <p:nvPr/>
        </p:nvPicPr>
        <p:blipFill>
          <a:blip r:embed="rId5">
            <a:alphaModFix/>
          </a:blip>
          <a:stretch>
            <a:fillRect/>
          </a:stretch>
        </p:blipFill>
        <p:spPr>
          <a:xfrm>
            <a:off x="6096000" y="1497238"/>
            <a:ext cx="3371850" cy="1352550"/>
          </a:xfrm>
          <a:prstGeom prst="rect">
            <a:avLst/>
          </a:prstGeom>
          <a:noFill/>
          <a:ln>
            <a:noFill/>
          </a:ln>
        </p:spPr>
      </p:pic>
      <p:pic>
        <p:nvPicPr>
          <p:cNvPr id="71" name="Google Shape;71;p14"/>
          <p:cNvPicPr preferRelativeResize="0"/>
          <p:nvPr/>
        </p:nvPicPr>
        <p:blipFill>
          <a:blip r:embed="rId6">
            <a:alphaModFix/>
          </a:blip>
          <a:stretch>
            <a:fillRect/>
          </a:stretch>
        </p:blipFill>
        <p:spPr>
          <a:xfrm>
            <a:off x="-409587" y="1511513"/>
            <a:ext cx="3457575" cy="1323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Parts modelled</a:t>
            </a:r>
            <a:endParaRPr/>
          </a:p>
        </p:txBody>
      </p:sp>
      <p:sp>
        <p:nvSpPr>
          <p:cNvPr id="77" name="Google Shape;77;p15"/>
          <p:cNvSpPr txBox="1"/>
          <p:nvPr>
            <p:ph idx="1" type="body"/>
          </p:nvPr>
        </p:nvSpPr>
        <p:spPr>
          <a:xfrm>
            <a:off x="311700" y="14310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5 </a:t>
            </a:r>
            <a:r>
              <a:rPr lang="en"/>
              <a:t>metacarpals</a:t>
            </a:r>
            <a:r>
              <a:rPr lang="en"/>
              <a:t> (the palm)</a:t>
            </a:r>
            <a:endParaRPr/>
          </a:p>
          <a:p>
            <a:pPr indent="-342900" lvl="0" marL="457200" rtl="0" algn="l">
              <a:spcBef>
                <a:spcPts val="0"/>
              </a:spcBef>
              <a:spcAft>
                <a:spcPts val="0"/>
              </a:spcAft>
              <a:buSzPts val="1800"/>
              <a:buChar char="●"/>
            </a:pPr>
            <a:r>
              <a:rPr lang="en"/>
              <a:t>The 8 carpal bones (the wrist)</a:t>
            </a:r>
            <a:endParaRPr/>
          </a:p>
          <a:p>
            <a:pPr indent="-342900" lvl="0" marL="457200" rtl="0" algn="l">
              <a:spcBef>
                <a:spcPts val="0"/>
              </a:spcBef>
              <a:spcAft>
                <a:spcPts val="0"/>
              </a:spcAft>
              <a:buSzPts val="1800"/>
              <a:buChar char="●"/>
            </a:pPr>
            <a:r>
              <a:rPr lang="en"/>
              <a:t>Distal Radius and Ulna (the forearm)</a:t>
            </a:r>
            <a:endParaRPr/>
          </a:p>
          <a:p>
            <a:pPr indent="-342900" lvl="0" marL="457200" rtl="0" algn="l">
              <a:spcBef>
                <a:spcPts val="0"/>
              </a:spcBef>
              <a:spcAft>
                <a:spcPts val="0"/>
              </a:spcAft>
              <a:buSzPts val="1800"/>
              <a:buChar char="●"/>
            </a:pPr>
            <a:r>
              <a:rPr lang="en"/>
              <a:t>Cartilages</a:t>
            </a:r>
            <a:endParaRPr/>
          </a:p>
          <a:p>
            <a:pPr indent="-342900" lvl="0" marL="457200" rtl="0" algn="l">
              <a:spcBef>
                <a:spcPts val="0"/>
              </a:spcBef>
              <a:spcAft>
                <a:spcPts val="0"/>
              </a:spcAft>
              <a:buSzPts val="1800"/>
              <a:buChar char="●"/>
            </a:pPr>
            <a:r>
              <a:rPr lang="en"/>
              <a:t>Ligaments</a:t>
            </a:r>
            <a:endParaRPr/>
          </a:p>
          <a:p>
            <a:pPr indent="0" lvl="0" marL="0" rtl="0" algn="l">
              <a:spcBef>
                <a:spcPts val="1200"/>
              </a:spcBef>
              <a:spcAft>
                <a:spcPts val="1200"/>
              </a:spcAft>
              <a:buNone/>
            </a:pPr>
            <a:r>
              <a:t/>
            </a:r>
            <a:endParaRPr/>
          </a:p>
        </p:txBody>
      </p:sp>
      <p:sp>
        <p:nvSpPr>
          <p:cNvPr id="78" name="Google Shape;78;p15"/>
          <p:cNvSpPr txBox="1"/>
          <p:nvPr/>
        </p:nvSpPr>
        <p:spPr>
          <a:xfrm>
            <a:off x="407100" y="4601650"/>
            <a:ext cx="3463800" cy="415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500">
                <a:solidFill>
                  <a:srgbClr val="666666"/>
                </a:solidFill>
                <a:latin typeface="Nunito"/>
                <a:ea typeface="Nunito"/>
                <a:cs typeface="Nunito"/>
                <a:sym typeface="Nunito"/>
              </a:rPr>
              <a:t>Source of data: MRI data sets </a:t>
            </a:r>
            <a:endParaRPr sz="1100">
              <a:solidFill>
                <a:srgbClr val="666666"/>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Modelling of bones</a:t>
            </a:r>
            <a:endParaRPr/>
          </a:p>
        </p:txBody>
      </p:sp>
      <p:sp>
        <p:nvSpPr>
          <p:cNvPr id="84" name="Google Shape;84;p16"/>
          <p:cNvSpPr txBox="1"/>
          <p:nvPr>
            <p:ph idx="1" type="body"/>
          </p:nvPr>
        </p:nvSpPr>
        <p:spPr>
          <a:xfrm>
            <a:off x="311700" y="953425"/>
            <a:ext cx="8520600" cy="3419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700"/>
              <a:t>Tools: Materialise Mimics- medical 3D image-based engineering software</a:t>
            </a:r>
            <a:endParaRPr sz="1700"/>
          </a:p>
          <a:p>
            <a:pPr indent="0" lvl="0" marL="0" rtl="0" algn="l">
              <a:spcBef>
                <a:spcPts val="1200"/>
              </a:spcBef>
              <a:spcAft>
                <a:spcPts val="1200"/>
              </a:spcAft>
              <a:buNone/>
            </a:pPr>
            <a:r>
              <a:t/>
            </a:r>
            <a:endParaRPr/>
          </a:p>
        </p:txBody>
      </p:sp>
      <p:pic>
        <p:nvPicPr>
          <p:cNvPr id="85" name="Google Shape;85;p16"/>
          <p:cNvPicPr preferRelativeResize="0"/>
          <p:nvPr/>
        </p:nvPicPr>
        <p:blipFill>
          <a:blip r:embed="rId3">
            <a:alphaModFix/>
          </a:blip>
          <a:stretch>
            <a:fillRect/>
          </a:stretch>
        </p:blipFill>
        <p:spPr>
          <a:xfrm>
            <a:off x="1221825" y="1335000"/>
            <a:ext cx="7086348" cy="36063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Meshing</a:t>
            </a:r>
            <a:endParaRPr/>
          </a:p>
        </p:txBody>
      </p:sp>
      <p:sp>
        <p:nvSpPr>
          <p:cNvPr id="91" name="Google Shape;91;p17"/>
          <p:cNvSpPr txBox="1"/>
          <p:nvPr>
            <p:ph idx="1" type="body"/>
          </p:nvPr>
        </p:nvSpPr>
        <p:spPr>
          <a:xfrm>
            <a:off x="311700" y="1152475"/>
            <a:ext cx="21852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
              <a:t>Tools: Materialise 3-matic- a 3D modeling software program that enables design optimization and modification on mesh level, using CAD designs, scanned data and topology optimized models as a starting point. </a:t>
            </a:r>
            <a:endParaRPr/>
          </a:p>
        </p:txBody>
      </p:sp>
      <p:pic>
        <p:nvPicPr>
          <p:cNvPr id="92" name="Google Shape;92;p17"/>
          <p:cNvPicPr preferRelativeResize="0"/>
          <p:nvPr/>
        </p:nvPicPr>
        <p:blipFill>
          <a:blip r:embed="rId3">
            <a:alphaModFix/>
          </a:blip>
          <a:stretch>
            <a:fillRect/>
          </a:stretch>
        </p:blipFill>
        <p:spPr>
          <a:xfrm>
            <a:off x="2704775" y="1095963"/>
            <a:ext cx="6127524" cy="38080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238675" y="445025"/>
            <a:ext cx="38934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600"/>
              <a:t>Modelling of Cartilage</a:t>
            </a:r>
            <a:endParaRPr sz="2600"/>
          </a:p>
        </p:txBody>
      </p:sp>
      <p:sp>
        <p:nvSpPr>
          <p:cNvPr id="98" name="Google Shape;98;p18"/>
          <p:cNvSpPr txBox="1"/>
          <p:nvPr>
            <p:ph idx="1" type="body"/>
          </p:nvPr>
        </p:nvSpPr>
        <p:spPr>
          <a:xfrm>
            <a:off x="311700" y="1152475"/>
            <a:ext cx="382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Ansys Spaceclaim- 3D CAD modelling software</a:t>
            </a:r>
            <a:endParaRPr/>
          </a:p>
          <a:p>
            <a:pPr indent="0" lvl="0" marL="0" rtl="0" algn="l">
              <a:spcBef>
                <a:spcPts val="1200"/>
              </a:spcBef>
              <a:spcAft>
                <a:spcPts val="1200"/>
              </a:spcAft>
              <a:buNone/>
            </a:pPr>
            <a:r>
              <a:rPr lang="en"/>
              <a:t>Bones were copied, and the copied bones were offset appropriately and subtracted from the original bones. </a:t>
            </a:r>
            <a:endParaRPr/>
          </a:p>
        </p:txBody>
      </p:sp>
      <p:pic>
        <p:nvPicPr>
          <p:cNvPr id="99" name="Google Shape;99;p18"/>
          <p:cNvPicPr preferRelativeResize="0"/>
          <p:nvPr/>
        </p:nvPicPr>
        <p:blipFill>
          <a:blip r:embed="rId3">
            <a:alphaModFix/>
          </a:blip>
          <a:stretch>
            <a:fillRect/>
          </a:stretch>
        </p:blipFill>
        <p:spPr>
          <a:xfrm>
            <a:off x="4267375" y="0"/>
            <a:ext cx="4876625" cy="5004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82175" y="445025"/>
            <a:ext cx="40809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00"/>
              <a:t>Modelling of Ligaments</a:t>
            </a:r>
            <a:endParaRPr sz="2600"/>
          </a:p>
          <a:p>
            <a:pPr indent="0" lvl="0" marL="0" rtl="0" algn="l">
              <a:spcBef>
                <a:spcPts val="0"/>
              </a:spcBef>
              <a:spcAft>
                <a:spcPts val="0"/>
              </a:spcAft>
              <a:buSzPts val="990"/>
              <a:buNone/>
            </a:pPr>
            <a:r>
              <a:t/>
            </a:r>
            <a:endParaRPr sz="2600"/>
          </a:p>
        </p:txBody>
      </p:sp>
      <p:sp>
        <p:nvSpPr>
          <p:cNvPr id="105" name="Google Shape;105;p19"/>
          <p:cNvSpPr txBox="1"/>
          <p:nvPr>
            <p:ph idx="1" type="body"/>
          </p:nvPr>
        </p:nvSpPr>
        <p:spPr>
          <a:xfrm>
            <a:off x="311700" y="1172975"/>
            <a:ext cx="37068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Tools: Ansys Mechanical</a:t>
            </a:r>
            <a:endParaRPr/>
          </a:p>
          <a:p>
            <a:pPr indent="0" lvl="0" marL="0" rtl="0" algn="l">
              <a:spcBef>
                <a:spcPts val="1200"/>
              </a:spcBef>
              <a:spcAft>
                <a:spcPts val="1200"/>
              </a:spcAft>
              <a:buNone/>
            </a:pPr>
            <a:r>
              <a:rPr lang="en"/>
              <a:t>The ligaments are modelled as nonlinear springs in parallel.</a:t>
            </a:r>
            <a:endParaRPr/>
          </a:p>
        </p:txBody>
      </p:sp>
      <p:pic>
        <p:nvPicPr>
          <p:cNvPr id="106" name="Google Shape;106;p19"/>
          <p:cNvPicPr preferRelativeResize="0"/>
          <p:nvPr/>
        </p:nvPicPr>
        <p:blipFill>
          <a:blip r:embed="rId3">
            <a:alphaModFix/>
          </a:blip>
          <a:stretch>
            <a:fillRect/>
          </a:stretch>
        </p:blipFill>
        <p:spPr>
          <a:xfrm>
            <a:off x="4243600" y="445025"/>
            <a:ext cx="4900401" cy="4499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Loads and BCs</a:t>
            </a:r>
            <a:endParaRPr/>
          </a:p>
        </p:txBody>
      </p:sp>
      <p:sp>
        <p:nvSpPr>
          <p:cNvPr id="112" name="Google Shape;112;p20"/>
          <p:cNvSpPr txBox="1"/>
          <p:nvPr>
            <p:ph idx="1" type="body"/>
          </p:nvPr>
        </p:nvSpPr>
        <p:spPr>
          <a:xfrm>
            <a:off x="311700" y="1152475"/>
            <a:ext cx="291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action of gripping is considered.</a:t>
            </a:r>
            <a:endParaRPr/>
          </a:p>
          <a:p>
            <a:pPr indent="0" lvl="0" marL="0" rtl="0" algn="l">
              <a:spcBef>
                <a:spcPts val="1200"/>
              </a:spcBef>
              <a:spcAft>
                <a:spcPts val="0"/>
              </a:spcAft>
              <a:buNone/>
            </a:pPr>
            <a:r>
              <a:rPr lang="en"/>
              <a:t>Proximal ends of the radius and ulna - fixed.</a:t>
            </a:r>
            <a:endParaRPr/>
          </a:p>
          <a:p>
            <a:pPr indent="0" lvl="0" marL="0" rtl="0" algn="l">
              <a:spcBef>
                <a:spcPts val="1200"/>
              </a:spcBef>
              <a:spcAft>
                <a:spcPts val="1200"/>
              </a:spcAft>
              <a:buNone/>
            </a:pPr>
            <a:r>
              <a:rPr lang="en"/>
              <a:t>Compressive loads on the metacarpals - determined from biomechanical experiments using force transducers.</a:t>
            </a:r>
            <a:endParaRPr/>
          </a:p>
        </p:txBody>
      </p:sp>
      <p:pic>
        <p:nvPicPr>
          <p:cNvPr id="113" name="Google Shape;113;p20"/>
          <p:cNvPicPr preferRelativeResize="0"/>
          <p:nvPr/>
        </p:nvPicPr>
        <p:blipFill>
          <a:blip r:embed="rId3">
            <a:alphaModFix/>
          </a:blip>
          <a:stretch>
            <a:fillRect/>
          </a:stretch>
        </p:blipFill>
        <p:spPr>
          <a:xfrm>
            <a:off x="3348013" y="351225"/>
            <a:ext cx="6048375" cy="4591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Materials</a:t>
            </a:r>
            <a:endParaRPr/>
          </a:p>
        </p:txBody>
      </p:sp>
      <p:sp>
        <p:nvSpPr>
          <p:cNvPr id="119" name="Google Shape;119;p21"/>
          <p:cNvSpPr txBox="1"/>
          <p:nvPr>
            <p:ph idx="1" type="body"/>
          </p:nvPr>
        </p:nvSpPr>
        <p:spPr>
          <a:xfrm>
            <a:off x="311700" y="1422000"/>
            <a:ext cx="6230100" cy="3397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t>The cartilage was assigned a hyperelastic material modelled using the Mooney-Rivlin 2 parameter model. </a:t>
            </a:r>
            <a:endParaRPr/>
          </a:p>
          <a:p>
            <a:pPr indent="0" lvl="0" marL="0" rtl="0" algn="l">
              <a:spcBef>
                <a:spcPts val="1200"/>
              </a:spcBef>
              <a:spcAft>
                <a:spcPts val="0"/>
              </a:spcAft>
              <a:buNone/>
            </a:pPr>
            <a:r>
              <a:rPr lang="en"/>
              <a:t>The </a:t>
            </a:r>
            <a:r>
              <a:rPr lang="en"/>
              <a:t>bones can either be split into cortical and cancellous parts, or be modelled as rigid bodies depending on the focus of the simulation.</a:t>
            </a:r>
            <a:endParaRPr/>
          </a:p>
          <a:p>
            <a:pPr indent="0" lvl="0" marL="0" rtl="0" algn="l">
              <a:spcBef>
                <a:spcPts val="1200"/>
              </a:spcBef>
              <a:spcAft>
                <a:spcPts val="0"/>
              </a:spcAft>
              <a:buNone/>
            </a:pPr>
            <a:r>
              <a:rPr lang="en"/>
              <a:t>The ligaments have to be modelled as nonlinear springs with the relationship between the </a:t>
            </a:r>
            <a:r>
              <a:rPr lang="en"/>
              <a:t>ligament</a:t>
            </a:r>
            <a:r>
              <a:rPr lang="en"/>
              <a:t> force (F) and the strain (x) as follows (where ϵ</a:t>
            </a:r>
            <a:r>
              <a:rPr baseline="-25000" lang="en"/>
              <a:t>F</a:t>
            </a:r>
            <a:r>
              <a:rPr lang="en"/>
              <a:t> is 15% of the maximum strain):</a:t>
            </a:r>
            <a:endParaRPr/>
          </a:p>
          <a:p>
            <a:pPr indent="0" lvl="0" marL="0" rtl="0" algn="l">
              <a:spcBef>
                <a:spcPts val="1200"/>
              </a:spcBef>
              <a:spcAft>
                <a:spcPts val="1200"/>
              </a:spcAft>
              <a:buNone/>
            </a:pPr>
            <a:r>
              <a:t/>
            </a:r>
            <a:endParaRPr/>
          </a:p>
        </p:txBody>
      </p:sp>
      <p:pic>
        <p:nvPicPr>
          <p:cNvPr id="120" name="Google Shape;120;p21"/>
          <p:cNvPicPr preferRelativeResize="0"/>
          <p:nvPr/>
        </p:nvPicPr>
        <p:blipFill>
          <a:blip r:embed="rId3">
            <a:alphaModFix/>
          </a:blip>
          <a:stretch>
            <a:fillRect/>
          </a:stretch>
        </p:blipFill>
        <p:spPr>
          <a:xfrm>
            <a:off x="2102775" y="3965688"/>
            <a:ext cx="2647950" cy="962025"/>
          </a:xfrm>
          <a:prstGeom prst="rect">
            <a:avLst/>
          </a:prstGeom>
          <a:noFill/>
          <a:ln>
            <a:noFill/>
          </a:ln>
        </p:spPr>
      </p:pic>
      <p:pic>
        <p:nvPicPr>
          <p:cNvPr id="121" name="Google Shape;121;p21"/>
          <p:cNvPicPr preferRelativeResize="0"/>
          <p:nvPr/>
        </p:nvPicPr>
        <p:blipFill>
          <a:blip r:embed="rId4">
            <a:alphaModFix/>
          </a:blip>
          <a:stretch>
            <a:fillRect/>
          </a:stretch>
        </p:blipFill>
        <p:spPr>
          <a:xfrm>
            <a:off x="6677400" y="1578625"/>
            <a:ext cx="2085424" cy="30839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